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2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09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11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03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70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244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56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46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931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9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00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53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38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67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1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4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82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0C781E-91B2-4B36-93BE-6C08BF32744B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631F03-CE3F-4309-B9BC-AD71C3559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1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6DE5-4BD6-1DF5-F2A8-C762003DB01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98536" y="2495227"/>
            <a:ext cx="9810777" cy="274836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    </a:t>
            </a:r>
            <a:r>
              <a:rPr lang="en-GB" sz="4400" dirty="0"/>
              <a:t>Sales Performance Analysis of Walmart Stores Using Advanced MySQL Techniques</a:t>
            </a:r>
            <a:br>
              <a:rPr lang="en-GB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2E898-2E7B-3EF0-4918-9E213317A52E}"/>
              </a:ext>
            </a:extLst>
          </p:cNvPr>
          <p:cNvSpPr txBox="1"/>
          <p:nvPr/>
        </p:nvSpPr>
        <p:spPr>
          <a:xfrm>
            <a:off x="1787472" y="1420678"/>
            <a:ext cx="4437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Project Title: </a:t>
            </a:r>
          </a:p>
        </p:txBody>
      </p:sp>
    </p:spTree>
    <p:extLst>
      <p:ext uri="{BB962C8B-B14F-4D97-AF65-F5344CB8AC3E}">
        <p14:creationId xmlns:p14="http://schemas.microsoft.com/office/powerpoint/2010/main" val="209348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44CE76-67BF-C5D3-3744-2EA2C1284460}"/>
              </a:ext>
            </a:extLst>
          </p:cNvPr>
          <p:cNvSpPr txBox="1"/>
          <p:nvPr/>
        </p:nvSpPr>
        <p:spPr>
          <a:xfrm>
            <a:off x="1672190" y="394052"/>
            <a:ext cx="7470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8: Identifying Repeat Customers </a:t>
            </a:r>
          </a:p>
          <a:p>
            <a:r>
              <a:rPr lang="en-GB" sz="1600" b="1" dirty="0"/>
              <a:t>Walmart needs to identify customers who made repeat purchases within a specific time frame (e.g., within 30 days). 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9296-8BA0-3FA1-14C8-7F31D393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48" y="1265695"/>
            <a:ext cx="8944149" cy="195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830BA-032A-FE91-081D-CF5DDB68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38" y="3574943"/>
            <a:ext cx="2285027" cy="3063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4F504-64F3-169E-81D5-8B0CD496FF42}"/>
              </a:ext>
            </a:extLst>
          </p:cNvPr>
          <p:cNvSpPr txBox="1"/>
          <p:nvPr/>
        </p:nvSpPr>
        <p:spPr>
          <a:xfrm>
            <a:off x="2092271" y="3766088"/>
            <a:ext cx="113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61309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80B435-02F7-7BAC-23CA-FB791FE286F1}"/>
              </a:ext>
            </a:extLst>
          </p:cNvPr>
          <p:cNvSpPr txBox="1"/>
          <p:nvPr/>
        </p:nvSpPr>
        <p:spPr>
          <a:xfrm>
            <a:off x="1567362" y="387060"/>
            <a:ext cx="6095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9: Finding Top 5 Customers by Sales Volume </a:t>
            </a:r>
          </a:p>
          <a:p>
            <a:r>
              <a:rPr lang="en-GB" sz="1600" b="1" dirty="0"/>
              <a:t> Walmart wants to reward its top 5 customers who have generated the most sales Revenue. 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E5746-005A-FEAA-395F-F2C844F8B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02" y="1425845"/>
            <a:ext cx="8363918" cy="204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6CC81-22FA-855D-8F49-9470267F4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90" y="4074262"/>
            <a:ext cx="3559444" cy="2305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46FAB-C469-F62C-66AD-264B85AC44FF}"/>
              </a:ext>
            </a:extLst>
          </p:cNvPr>
          <p:cNvSpPr txBox="1"/>
          <p:nvPr/>
        </p:nvSpPr>
        <p:spPr>
          <a:xfrm>
            <a:off x="1673817" y="3904985"/>
            <a:ext cx="1296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8709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CAA76-100E-5630-82A9-0E1CFF2DEADB}"/>
              </a:ext>
            </a:extLst>
          </p:cNvPr>
          <p:cNvSpPr txBox="1"/>
          <p:nvPr/>
        </p:nvSpPr>
        <p:spPr>
          <a:xfrm>
            <a:off x="1722709" y="484986"/>
            <a:ext cx="6820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10: </a:t>
            </a:r>
            <a:r>
              <a:rPr lang="en-GB" sz="1600" b="1" dirty="0" err="1"/>
              <a:t>Analyzing</a:t>
            </a:r>
            <a:r>
              <a:rPr lang="en-GB" sz="1600" b="1" dirty="0"/>
              <a:t> Sales Trends by Day of the Week </a:t>
            </a:r>
          </a:p>
          <a:p>
            <a:r>
              <a:rPr lang="en-GB" sz="1600" b="1" dirty="0"/>
              <a:t> Walmart wants to </a:t>
            </a:r>
            <a:r>
              <a:rPr lang="en-GB" sz="1600" b="1" dirty="0" err="1"/>
              <a:t>analyze</a:t>
            </a:r>
            <a:r>
              <a:rPr lang="en-GB" sz="1600" b="1" dirty="0"/>
              <a:t> the sales patterns to determine which day of the week brings the highest sales. 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37E00-4545-15EB-985F-BC2129371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8" y="1375126"/>
            <a:ext cx="8762963" cy="1709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54FBE-E46F-3A6F-6818-DC40A91AED16}"/>
              </a:ext>
            </a:extLst>
          </p:cNvPr>
          <p:cNvSpPr txBox="1"/>
          <p:nvPr/>
        </p:nvSpPr>
        <p:spPr>
          <a:xfrm>
            <a:off x="1596325" y="3404506"/>
            <a:ext cx="188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73888-B07A-C6A8-6F23-BA6ABEC7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9" y="4361087"/>
            <a:ext cx="3848746" cy="701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F6D92F-A848-9257-3E6D-50DECE72A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72" y="3910739"/>
            <a:ext cx="2216258" cy="24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5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7B720-EEB8-E0C3-5E14-1686EB2055D0}"/>
              </a:ext>
            </a:extLst>
          </p:cNvPr>
          <p:cNvSpPr txBox="1"/>
          <p:nvPr/>
        </p:nvSpPr>
        <p:spPr>
          <a:xfrm>
            <a:off x="1632488" y="413288"/>
            <a:ext cx="96296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sz="1600" b="1" dirty="0"/>
              <a:t>Conclusion</a:t>
            </a:r>
          </a:p>
          <a:p>
            <a:r>
              <a:rPr lang="en-GB" sz="1600" dirty="0"/>
              <a:t>Through this project, I have gained significant experience in </a:t>
            </a:r>
            <a:r>
              <a:rPr lang="en-GB" sz="1600" dirty="0" err="1"/>
              <a:t>analyzing</a:t>
            </a:r>
            <a:r>
              <a:rPr lang="en-GB" sz="1600" dirty="0"/>
              <a:t> Walmart's sales data and deriving meaningful insights. This work has allowed me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Enhance SQL Skills</a:t>
            </a:r>
            <a:r>
              <a:rPr lang="en-GB" sz="1600" dirty="0"/>
              <a:t>: I mastered advanced SQL techniques, including window functions, subqueries, and grouping, to solve complex queries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Understand Sales Patterns</a:t>
            </a:r>
            <a:r>
              <a:rPr lang="en-GB" sz="1600" dirty="0"/>
              <a:t>: I learned how to identify trends, segment customers, and detect anomalies in real-world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Solve Real-Time Business Problems</a:t>
            </a:r>
            <a:r>
              <a:rPr lang="en-GB" sz="1600" dirty="0"/>
              <a:t>: By addressing Walmart's business questions, I developed the ability to apply analytical methods to practical scenarios, supporting data-driven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684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FEA8-2984-9A9B-5997-67C8F9C0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01858"/>
            <a:ext cx="10018713" cy="1090047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Business Problem:</a:t>
            </a:r>
            <a:br>
              <a:rPr lang="en-GB" sz="4000" b="1" dirty="0"/>
            </a:b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12660E-4D28-AE38-AFEA-F7A448BABF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0" y="2101241"/>
            <a:ext cx="57275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Walmart aims to optimize its sales strategies.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25CC5-FA0C-11F5-6B79-01A86710FEDD}"/>
              </a:ext>
            </a:extLst>
          </p:cNvPr>
          <p:cNvSpPr txBox="1"/>
          <p:nvPr/>
        </p:nvSpPr>
        <p:spPr>
          <a:xfrm>
            <a:off x="1484311" y="3546955"/>
            <a:ext cx="461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historical transaction data.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BC91-74F3-592C-0B1D-9C8F84C55C3C}"/>
              </a:ext>
            </a:extLst>
          </p:cNvPr>
          <p:cNvSpPr txBox="1"/>
          <p:nvPr/>
        </p:nvSpPr>
        <p:spPr>
          <a:xfrm>
            <a:off x="1484311" y="4582332"/>
            <a:ext cx="731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 questions related to branches, customer types, payment methods, and product lines.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845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B795BE-FABC-3C03-2B71-54F8E71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7" y="1926955"/>
            <a:ext cx="6984569" cy="431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1BFBE-CF6C-2F24-8604-82BEC20E28BC}"/>
              </a:ext>
            </a:extLst>
          </p:cNvPr>
          <p:cNvSpPr txBox="1"/>
          <p:nvPr/>
        </p:nvSpPr>
        <p:spPr>
          <a:xfrm>
            <a:off x="1653152" y="617350"/>
            <a:ext cx="5713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Task 1: Identifying the Top Branch by Sales Growth Rate</a:t>
            </a:r>
            <a:br>
              <a:rPr lang="en-GB" sz="1600" b="1" dirty="0"/>
            </a:br>
            <a:r>
              <a:rPr lang="en-GB" sz="1600" b="1" dirty="0"/>
              <a:t>Walmart wants to identify which branch has exhibited the highest sales growth over time.</a:t>
            </a:r>
            <a:endParaRPr lang="en-IN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F09DE-DB20-C443-9FEF-9AAA416F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38" y="4297716"/>
            <a:ext cx="3298504" cy="2293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D8846-A67F-C232-001B-EC974B8CF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77" y="3124782"/>
            <a:ext cx="2800027" cy="1055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213F90-7904-ACC9-98D3-5C8D85907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46" y="816639"/>
            <a:ext cx="3397212" cy="2249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CDFA8-55AA-A9E5-6B9E-7D86459206F3}"/>
              </a:ext>
            </a:extLst>
          </p:cNvPr>
          <p:cNvSpPr txBox="1"/>
          <p:nvPr/>
        </p:nvSpPr>
        <p:spPr>
          <a:xfrm>
            <a:off x="8073046" y="417900"/>
            <a:ext cx="13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</a:t>
            </a:r>
            <a:r>
              <a:rPr lang="en-GB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39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7B10D-5CD7-E000-7A36-B8A1959E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51" y="1677169"/>
            <a:ext cx="6385645" cy="1353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7B096-8BDE-5D26-3428-444248418623}"/>
              </a:ext>
            </a:extLst>
          </p:cNvPr>
          <p:cNvSpPr txBox="1"/>
          <p:nvPr/>
        </p:nvSpPr>
        <p:spPr>
          <a:xfrm>
            <a:off x="1429696" y="717375"/>
            <a:ext cx="10331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Task 2: Finding the Most Profitable Product Line for Each Branch </a:t>
            </a:r>
          </a:p>
          <a:p>
            <a:r>
              <a:rPr lang="en-GB" sz="1600" b="1" dirty="0"/>
              <a:t>Walmart needs to determine which product line contributes the highest profit to each Branch.</a:t>
            </a:r>
          </a:p>
          <a:p>
            <a:r>
              <a:rPr lang="en-GB" sz="1600" b="1" dirty="0"/>
              <a:t>The profit margin should be calculated based on the difference between the gross income and cost of goods sold.</a:t>
            </a:r>
            <a:endParaRPr lang="en-IN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4275E-1788-8950-6015-33B3CF673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10" y="3357967"/>
            <a:ext cx="2205926" cy="223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9EC08-A46F-BBF7-9063-02D4845F2835}"/>
              </a:ext>
            </a:extLst>
          </p:cNvPr>
          <p:cNvSpPr txBox="1"/>
          <p:nvPr/>
        </p:nvSpPr>
        <p:spPr>
          <a:xfrm>
            <a:off x="1916624" y="3429000"/>
            <a:ext cx="1007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5334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0AA0AC-7183-0267-5EE9-0DAC75A299C5}"/>
              </a:ext>
            </a:extLst>
          </p:cNvPr>
          <p:cNvSpPr txBox="1"/>
          <p:nvPr/>
        </p:nvSpPr>
        <p:spPr>
          <a:xfrm>
            <a:off x="1813644" y="424362"/>
            <a:ext cx="89217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</a:t>
            </a:r>
            <a:r>
              <a:rPr lang="en-GB" sz="1600" b="1" dirty="0"/>
              <a:t>ask 3: </a:t>
            </a:r>
            <a:r>
              <a:rPr lang="en-GB" sz="1600" b="1" dirty="0" err="1"/>
              <a:t>Analyzing</a:t>
            </a:r>
            <a:r>
              <a:rPr lang="en-GB" sz="1600" b="1" dirty="0"/>
              <a:t> Customer Segmentation Based on Spending </a:t>
            </a:r>
          </a:p>
          <a:p>
            <a:r>
              <a:rPr lang="en-GB" sz="1600" b="1" dirty="0"/>
              <a:t> Walmart wants to segment customers based on their average spending </a:t>
            </a:r>
            <a:r>
              <a:rPr lang="en-GB" sz="1600" b="1" dirty="0" err="1"/>
              <a:t>Behavior</a:t>
            </a:r>
            <a:r>
              <a:rPr lang="en-GB" sz="1600" b="1" dirty="0"/>
              <a:t>. Classify customers into three tiers: High, Medium, and Low spenders based on their total purchase amounts.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2AD6-4513-F7AA-6B1B-4CC5217F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85" y="1560164"/>
            <a:ext cx="8167607" cy="194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370AD-FEE3-946A-69CE-383C75BAF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25" y="3804035"/>
            <a:ext cx="7000067" cy="228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4E2DE-887A-F35C-1757-8DEFD7380E01}"/>
              </a:ext>
            </a:extLst>
          </p:cNvPr>
          <p:cNvSpPr txBox="1"/>
          <p:nvPr/>
        </p:nvSpPr>
        <p:spPr>
          <a:xfrm flipH="1">
            <a:off x="1663485" y="3804035"/>
            <a:ext cx="1043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52751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77C43E-39CE-8423-D4AA-61DC82612D72}"/>
              </a:ext>
            </a:extLst>
          </p:cNvPr>
          <p:cNvSpPr txBox="1"/>
          <p:nvPr/>
        </p:nvSpPr>
        <p:spPr>
          <a:xfrm>
            <a:off x="1662087" y="212181"/>
            <a:ext cx="6855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4: Detecting Anomalies in Sales Transactions </a:t>
            </a:r>
          </a:p>
          <a:p>
            <a:r>
              <a:rPr lang="en-GB" sz="1600" b="1" dirty="0"/>
              <a:t> Walmart suspects that some transactions have unusually high or low sales compared to the average for the product line. Identify these anomalies.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669D2-5954-87C1-2269-52E697F41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6" y="1183037"/>
            <a:ext cx="9893085" cy="261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0D042-9861-9754-59E0-5ABA0DC8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59" y="4076055"/>
            <a:ext cx="4126281" cy="2420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35AE2-E3CE-93B3-46CC-09EB62B78C89}"/>
              </a:ext>
            </a:extLst>
          </p:cNvPr>
          <p:cNvSpPr txBox="1"/>
          <p:nvPr/>
        </p:nvSpPr>
        <p:spPr>
          <a:xfrm>
            <a:off x="1813302" y="4076055"/>
            <a:ext cx="122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4335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E6F1-E562-C4E3-7B45-81C83B2EB4EA}"/>
              </a:ext>
            </a:extLst>
          </p:cNvPr>
          <p:cNvSpPr txBox="1"/>
          <p:nvPr/>
        </p:nvSpPr>
        <p:spPr>
          <a:xfrm>
            <a:off x="1742917" y="464778"/>
            <a:ext cx="7399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5: Most Popular Payment Method by City (6 Marks) Walmart needs to determine the most popular payment method in each city to tailor marketing strategies. 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BD72E-5763-D2B7-24A8-67925CAFE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17" y="1519059"/>
            <a:ext cx="6741864" cy="167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83851-5D48-D488-222B-B249B269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12" y="3354759"/>
            <a:ext cx="4073702" cy="3038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E2E1C-2708-9A32-1C0A-59437F118838}"/>
              </a:ext>
            </a:extLst>
          </p:cNvPr>
          <p:cNvSpPr txBox="1"/>
          <p:nvPr/>
        </p:nvSpPr>
        <p:spPr>
          <a:xfrm>
            <a:off x="1742917" y="3483567"/>
            <a:ext cx="102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1521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6099E4-F6A6-A752-1A98-C6AFA0EFCBFA}"/>
              </a:ext>
            </a:extLst>
          </p:cNvPr>
          <p:cNvSpPr txBox="1"/>
          <p:nvPr/>
        </p:nvSpPr>
        <p:spPr>
          <a:xfrm>
            <a:off x="1788385" y="434466"/>
            <a:ext cx="7354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6: Monthly Sales Distribution by Gender </a:t>
            </a:r>
          </a:p>
          <a:p>
            <a:r>
              <a:rPr lang="en-GB" sz="1600" b="1" dirty="0"/>
              <a:t> Walmart wants to understand the sales distribution between male and female customers on a monthly basis. 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F38D8-6CFF-1F73-DAB5-DBCCB765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265464"/>
            <a:ext cx="8270929" cy="2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EA045-954A-E3C3-CC59-10853B81E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87" y="3717010"/>
            <a:ext cx="2608174" cy="2916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C7105-9150-DE5C-DF59-B057A40C3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515532"/>
            <a:ext cx="2118102" cy="3117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432C6-3745-4424-267A-C22CFE83E073}"/>
              </a:ext>
            </a:extLst>
          </p:cNvPr>
          <p:cNvSpPr txBox="1"/>
          <p:nvPr/>
        </p:nvSpPr>
        <p:spPr>
          <a:xfrm>
            <a:off x="1131376" y="3679578"/>
            <a:ext cx="113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69247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8BC325-CB3B-7443-5E6C-E3D72C25B777}"/>
              </a:ext>
            </a:extLst>
          </p:cNvPr>
          <p:cNvSpPr txBox="1"/>
          <p:nvPr/>
        </p:nvSpPr>
        <p:spPr>
          <a:xfrm>
            <a:off x="1621671" y="267752"/>
            <a:ext cx="7521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Task 7: Best Product Line by Customer Type </a:t>
            </a:r>
          </a:p>
          <a:p>
            <a:r>
              <a:rPr lang="en-GB" sz="1600" b="1" dirty="0"/>
              <a:t>Walmart wants to know which product lines are preferred by different customer types(Member vs. Normal).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7F69A-8DE8-8523-7AEE-0B30008D4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71" y="1183038"/>
            <a:ext cx="7479252" cy="1704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5B00-21F8-0FE7-D070-D68EE48F2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63" y="3466454"/>
            <a:ext cx="3673097" cy="2942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DDAEEB-F289-5E9F-1766-BBBC907EE9C0}"/>
              </a:ext>
            </a:extLst>
          </p:cNvPr>
          <p:cNvSpPr txBox="1"/>
          <p:nvPr/>
        </p:nvSpPr>
        <p:spPr>
          <a:xfrm>
            <a:off x="1818468" y="3476786"/>
            <a:ext cx="1214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Out put: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982021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311</TotalTime>
  <Words>498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</vt:lpstr>
      <vt:lpstr>Parallax</vt:lpstr>
      <vt:lpstr>    Sales Performance Analysis of Walmart Stores Using Advanced MySQL Techniques </vt:lpstr>
      <vt:lpstr>Business Problem: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adavelli yashjash</dc:creator>
  <cp:lastModifiedBy>adavelli yashjash</cp:lastModifiedBy>
  <cp:revision>5</cp:revision>
  <dcterms:created xsi:type="dcterms:W3CDTF">2024-12-13T10:25:57Z</dcterms:created>
  <dcterms:modified xsi:type="dcterms:W3CDTF">2025-02-22T15:11:15Z</dcterms:modified>
</cp:coreProperties>
</file>